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77" r:id="rId2"/>
  </p:sldMasterIdLst>
  <p:notesMasterIdLst>
    <p:notesMasterId r:id="rId17"/>
  </p:notesMasterIdLst>
  <p:handoutMasterIdLst>
    <p:handoutMasterId r:id="rId18"/>
  </p:handoutMasterIdLst>
  <p:sldIdLst>
    <p:sldId id="299" r:id="rId3"/>
    <p:sldId id="280" r:id="rId4"/>
    <p:sldId id="281" r:id="rId5"/>
    <p:sldId id="300" r:id="rId6"/>
    <p:sldId id="301" r:id="rId7"/>
    <p:sldId id="302" r:id="rId8"/>
    <p:sldId id="303" r:id="rId9"/>
    <p:sldId id="288" r:id="rId10"/>
    <p:sldId id="304" r:id="rId11"/>
    <p:sldId id="305" r:id="rId12"/>
    <p:sldId id="306" r:id="rId13"/>
    <p:sldId id="295" r:id="rId14"/>
    <p:sldId id="307" r:id="rId15"/>
    <p:sldId id="292" r:id="rId16"/>
  </p:sldIdLst>
  <p:sldSz cx="12192000" cy="6858000"/>
  <p:notesSz cx="13716000" cy="24384000"/>
  <p:defaultTextStyle>
    <a:defPPr rtl="0">
      <a:defRPr lang="it-IT"/>
    </a:defPPr>
    <a:lvl1pPr marL="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7DD"/>
    <a:srgbClr val="F5CDCE"/>
    <a:srgbClr val="FFEFEF"/>
    <a:srgbClr val="AAC4E9"/>
    <a:srgbClr val="CDBE8A"/>
    <a:srgbClr val="202C8F"/>
    <a:srgbClr val="FDFBF6"/>
    <a:srgbClr val="DF8C8C"/>
    <a:srgbClr val="D4D593"/>
    <a:srgbClr val="E6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115" d="100"/>
          <a:sy n="115" d="100"/>
        </p:scale>
        <p:origin x="432" y="10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41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247819D-F1CB-53B6-B1A3-051EEF8AE1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A0DDE6F-9299-B8DF-CCB3-2CA9E78A55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2221-340C-4102-8331-69C7DD466B9E}" type="datetime1">
              <a:rPr lang="it-IT" smtClean="0"/>
              <a:t>14/05/2024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3DF9A0-78B3-B87B-E72F-87B083E9DC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423EA6-72C0-6381-6233-C9F564383D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C2FFB-0891-454A-BBF6-17FC30BA47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110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07FBA-8A11-46A1-F7AA-311205E33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03583EB-8618-141E-B06C-054B05996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7C087AC-7A3E-C36B-9E5B-20B93DAA5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0248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45061-3D83-E532-E6C8-5CAC3821C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E021341-F3BE-C8FB-A979-861C534BA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5F77229-7636-D387-1C94-FF37973FD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038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060D4-DC80-322E-A052-6E018BED1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0B511D9-D076-5C45-0024-12359F8BB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1DD1775-79E3-6F14-8A89-6011F187B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5210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9806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168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854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086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248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134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3536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47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0670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8F5F1-2227-026D-FB4B-94ECFCA10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8EC77FA-C46B-6DED-F2CC-309F615F6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D1E248A-543A-66B7-0AEB-C6D9662F2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865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magin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7" name="Segnaposto testo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8" name="Segnaposto immagine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8" name="Segnaposto testo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8" name="Segnaposto testo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7" name="Segnaposto immagine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9" name="Segnaposto testo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it-IT">
                <a:solidFill>
                  <a:schemeClr val="accent6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30" name="Immagin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4" name="Segnaposto testo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5" name="Segnaposto testo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6" name="Segnaposto testo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Segnaposto testo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8" name="Segnaposto testo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Segnaposto testo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0" name="Segnaposto testo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1" name="Immagin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3" name="Immagin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7" name="Immagin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9" name="Immagin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magin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5" name="Immagin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6" name="Immagin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Immagin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21" name="Immagin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magin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iusur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Figura a mano libera: Forma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9" name="Immagin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magin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1" name="Immagin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5" name="Immagin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7" name="Immagin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8" name="Titolo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igura a mano libera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8" name="Figura a mano libera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igura a mano libera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4" name="Immagin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it-IT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it-IT" sz="1800"/>
            </a:lvl3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magin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24379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igura a mano libera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8" name="Figura a mano libera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igura a mano libera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4" name="Immagin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it-IT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it-IT" sz="1800"/>
            </a:lvl3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065424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17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lvl="0"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2400">
                <a:solidFill>
                  <a:schemeClr val="accent6"/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75069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5458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030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it-IT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7" name="Segnaposto testo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55" name="Segnaposto testo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6" name="Segnaposto testo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32" name="Immagin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3" name="Immagin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9" name="Figura a mano libera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Figura a mano libera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530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45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622360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0" name="Segnaposto immagine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4" name="Segnaposto testo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5" name="Segnaposto testo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1" name="Segnaposto immagine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6" name="Segnaposto testo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8" name="Segnaposto testo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2" name="Segnaposto immagine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testo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1" name="Segnaposto testo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3" name="Segnaposto immagine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2" name="Segnaposto testo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3" name="Segnaposto testo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11397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7" name="Segnaposto testo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8" name="Segnaposto immagine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8" name="Segnaposto testo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8" name="Segnaposto testo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7" name="Segnaposto immagine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9" name="Segnaposto testo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23289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it-IT">
                <a:solidFill>
                  <a:schemeClr val="accent6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30" name="Immagin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4" name="Segnaposto testo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5" name="Segnaposto testo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6" name="Segnaposto testo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Segnaposto testo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8" name="Segnaposto testo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Segnaposto testo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0" name="Segnaposto testo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68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1" name="Immagin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3" name="Immagin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7" name="Immagin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9" name="Immagin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6458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03392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magin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5" name="Immagin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6" name="Immagin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Immagin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21" name="Immagin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magin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5868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iusur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Figura a mano libera: Forma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9" name="Immagin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15529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magin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1" name="Immagin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5" name="Immagin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7" name="Immagin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8" name="Titolo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90837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9101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4641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421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lvl="0"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2400">
                <a:solidFill>
                  <a:schemeClr val="accent6"/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79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it-IT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7" name="Segnaposto testo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55" name="Segnaposto testo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6" name="Segnaposto testo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32" name="Immagin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3" name="Immagin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9" name="Figura a mano libera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Figura a mano libera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45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0" name="Segnaposto immagine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4" name="Segnaposto testo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5" name="Segnaposto testo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1" name="Segnaposto immagine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6" name="Segnaposto testo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8" name="Segnaposto testo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2" name="Segnaposto immagine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testo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1" name="Segnaposto testo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3" name="Segnaposto immagine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2" name="Segnaposto testo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3" name="Segnaposto testo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it-IT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376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it-IT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hyperlink" Target="mailto:centriestiviairone@gmail.com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5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FD11D-A0E1-FFAB-F73E-8B43266A0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F04A02-79AD-C209-667D-25FA793E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810" y="1812626"/>
            <a:ext cx="8301199" cy="1239074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4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CENTRO ESTIVO GAGGIANO PRIMARIA 2024</a:t>
            </a:r>
            <a:endParaRPr lang="it-IT" sz="4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A28714-FA17-6CB2-4AFF-F34002EDD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3605" y="6020482"/>
            <a:ext cx="7418566" cy="588963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2000" dirty="0">
                <a:solidFill>
                  <a:schemeClr val="accent2"/>
                </a:solidFill>
              </a:rPr>
              <a:t>Per i bambini/e </a:t>
            </a:r>
            <a:r>
              <a:rPr lang="it-IT" sz="2000" dirty="0" err="1">
                <a:solidFill>
                  <a:schemeClr val="accent2"/>
                </a:solidFill>
              </a:rPr>
              <a:t>e</a:t>
            </a:r>
            <a:r>
              <a:rPr lang="it-IT" sz="2000" dirty="0">
                <a:solidFill>
                  <a:schemeClr val="accent2"/>
                </a:solidFill>
              </a:rPr>
              <a:t> ragazzi/e dai 6 anni ai 14 anni</a:t>
            </a:r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id="{62D1DF72-7C34-DEFD-4826-F7E03201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9961C06E-740A-0A69-B84F-A7288F36AAE3}"/>
              </a:ext>
            </a:extLst>
          </p:cNvPr>
          <p:cNvSpPr txBox="1">
            <a:spLocks/>
          </p:cNvSpPr>
          <p:nvPr/>
        </p:nvSpPr>
        <p:spPr>
          <a:xfrm>
            <a:off x="5573460" y="4822820"/>
            <a:ext cx="6359460" cy="1044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8B6C0">
                    <a:lumMod val="50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DAL</a:t>
            </a:r>
            <a:r>
              <a:rPr lang="it-IT" sz="2800" dirty="0">
                <a:solidFill>
                  <a:srgbClr val="58B6C0">
                    <a:lumMod val="50000"/>
                  </a:srgbClr>
                </a:solidFill>
                <a:latin typeface="Sabon Next LT"/>
              </a:rPr>
              <a:t> 10 GIUGNO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8B6C0">
                    <a:lumMod val="50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AL 2 AGOSTO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8B6C0">
                    <a:lumMod val="50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</a:b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8B6C0">
                    <a:lumMod val="50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DAL </a:t>
            </a:r>
            <a:r>
              <a:rPr lang="it-IT" sz="2800" dirty="0">
                <a:solidFill>
                  <a:srgbClr val="58B6C0">
                    <a:lumMod val="50000"/>
                  </a:srgbClr>
                </a:solidFill>
                <a:latin typeface="Sabon Next LT"/>
              </a:rPr>
              <a:t>26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8B6C0">
                    <a:lumMod val="50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 AGOSTO AL 6 SETTEMBRE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B04FB31-C3F5-3A67-5CDF-8DFFBED4FDB3}"/>
              </a:ext>
            </a:extLst>
          </p:cNvPr>
          <p:cNvSpPr txBox="1">
            <a:spLocks/>
          </p:cNvSpPr>
          <p:nvPr/>
        </p:nvSpPr>
        <p:spPr>
          <a:xfrm>
            <a:off x="4327127" y="3232817"/>
            <a:ext cx="7418567" cy="12390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all" spc="0" normalizeH="0" baseline="0" noProof="0" dirty="0">
                <a:ln>
                  <a:noFill/>
                </a:ln>
                <a:solidFill>
                  <a:srgbClr val="84ACB6"/>
                </a:solidFill>
                <a:effectLst/>
                <a:uLnTx/>
                <a:uFillTx/>
                <a:latin typeface="Bodoni MT Black" panose="02070A03080606020203" pitchFamily="18" charset="0"/>
                <a:ea typeface="+mj-ea"/>
                <a:cs typeface="Arial" panose="020B0604020202020204" pitchFamily="34" charset="0"/>
              </a:rPr>
              <a:t>VIAGGIO ALLA RICERCA DEL TESORO</a:t>
            </a:r>
            <a:endParaRPr kumimoji="0" lang="it-IT" sz="3300" b="1" i="0" u="none" strike="noStrike" kern="1200" cap="all" spc="0" normalizeH="0" baseline="0" noProof="0" dirty="0">
              <a:ln>
                <a:noFill/>
              </a:ln>
              <a:solidFill>
                <a:srgbClr val="84ACB6"/>
              </a:solidFill>
              <a:effectLst/>
              <a:uLnTx/>
              <a:uFillTx/>
              <a:latin typeface="Bodoni MT Black" panose="02070A03080606020203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50F429FB-4747-612B-F7E8-7E4EC6193473}"/>
              </a:ext>
            </a:extLst>
          </p:cNvPr>
          <p:cNvSpPr txBox="1">
            <a:spLocks/>
          </p:cNvSpPr>
          <p:nvPr/>
        </p:nvSpPr>
        <p:spPr>
          <a:xfrm>
            <a:off x="2632847" y="49018"/>
            <a:ext cx="2273791" cy="58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ESTATE 2024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48498AA-9ABA-416E-851E-DB4D4B825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2" b="89916" l="6046" r="91340">
                        <a14:foregroundMark x1="12418" y1="17227" x2="7516" y2="9874"/>
                        <a14:foregroundMark x1="13235" y1="6303" x2="12255" y2="5882"/>
                        <a14:foregroundMark x1="88889" y1="19748" x2="87908" y2="7143"/>
                        <a14:foregroundMark x1="90359" y1="89286" x2="88235" y2="72899"/>
                        <a14:foregroundMark x1="88235" y1="72899" x2="87255" y2="70798"/>
                        <a14:foregroundMark x1="22059" y1="89496" x2="10784" y2="88655"/>
                        <a14:foregroundMark x1="10784" y1="88655" x2="6046" y2="83403"/>
                        <a14:foregroundMark x1="89706" y1="18067" x2="91503" y2="9034"/>
                        <a14:foregroundMark x1="88235" y1="4832" x2="86111" y2="48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582">
            <a:off x="1580378" y="3570314"/>
            <a:ext cx="3907766" cy="30393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991BA96-8639-4A34-ED44-529FCA8D4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250" y1="21406" x2="21250" y2="18490"/>
                        <a14:foregroundMark x1="59375" y1="50313" x2="58958" y2="47917"/>
                        <a14:foregroundMark x1="75052" y1="62656" x2="73333" y2="61406"/>
                        <a14:foregroundMark x1="82865" y1="70573" x2="81979" y2="69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80701">
            <a:off x="2846596" y="3114442"/>
            <a:ext cx="3944712" cy="39447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20A4B62-F034-E2B1-5E8E-3B5296BF8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752" y="4976257"/>
            <a:ext cx="2194612" cy="21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7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91C50-3C77-1300-4390-2FCD40D6E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4B6E09-3887-FA21-E61B-49E11751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201" y="479329"/>
            <a:ext cx="5237292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Orari</a:t>
            </a:r>
            <a:br>
              <a:rPr lang="it-IT" sz="4000" dirty="0">
                <a:solidFill>
                  <a:schemeClr val="accent6">
                    <a:lumMod val="75000"/>
                  </a:schemeClr>
                </a:solidFill>
              </a:rPr>
            </a:b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B187AF6C-FDDA-8E63-94DB-EAD761D9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91471B3-FEB6-D5D9-64EF-958C444E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6979" y="2002131"/>
            <a:ext cx="4952184" cy="684500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sz="3400" b="1" dirty="0">
                <a:solidFill>
                  <a:schemeClr val="accent6">
                    <a:lumMod val="75000"/>
                  </a:schemeClr>
                </a:solidFill>
              </a:rPr>
              <a:t>Full time (8.30-17.00)</a:t>
            </a: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32D23089-FA3B-9E2A-2890-C6034FEDC790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800BFA5-3899-D390-3D30-F8C4CC6FD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293123"/>
              </p:ext>
            </p:extLst>
          </p:nvPr>
        </p:nvGraphicFramePr>
        <p:xfrm>
          <a:off x="3777586" y="1623294"/>
          <a:ext cx="2963617" cy="4816066"/>
        </p:xfrm>
        <a:graphic>
          <a:graphicData uri="http://schemas.openxmlformats.org/drawingml/2006/table">
            <a:tbl>
              <a:tblPr/>
              <a:tblGrid>
                <a:gridCol w="832892">
                  <a:extLst>
                    <a:ext uri="{9D8B030D-6E8A-4147-A177-3AD203B41FA5}">
                      <a16:colId xmlns:a16="http://schemas.microsoft.com/office/drawing/2014/main" val="2466656884"/>
                    </a:ext>
                  </a:extLst>
                </a:gridCol>
                <a:gridCol w="2130725">
                  <a:extLst>
                    <a:ext uri="{9D8B030D-6E8A-4147-A177-3AD203B41FA5}">
                      <a16:colId xmlns:a16="http://schemas.microsoft.com/office/drawing/2014/main" val="3389416065"/>
                    </a:ext>
                  </a:extLst>
                </a:gridCol>
              </a:tblGrid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Founders Grotesk Bold"/>
                        </a:rPr>
                        <a:t>ORARI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Founders Grotesk Bold"/>
                        </a:rPr>
                        <a:t>ATTVITA’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24403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07.30-08.30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PRE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618702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8.30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INGRESSO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247691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8.30-09.00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accoglienza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35188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09.00-12.00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BOTTEGHE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91202"/>
                  </a:ext>
                </a:extLst>
              </a:tr>
              <a:tr h="466865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12.00-12.30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momento destrutturato e</a:t>
                      </a:r>
                    </a:p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preparazione al pranzo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157999"/>
                  </a:ext>
                </a:extLst>
              </a:tr>
              <a:tr h="424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ounders Grotesk Bold"/>
                        </a:rPr>
                        <a:t>12.30-13.00</a:t>
                      </a:r>
                      <a:endParaRPr lang="it-IT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ounders Grotesk Bold"/>
                        </a:rPr>
                        <a:t>PRANZO</a:t>
                      </a:r>
                      <a:endParaRPr lang="it-IT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66735"/>
                  </a:ext>
                </a:extLst>
              </a:tr>
              <a:tr h="417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13.00-14.00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momento destrutturato </a:t>
                      </a:r>
                    </a:p>
                    <a:p>
                      <a:pPr algn="ctr"/>
                      <a:r>
                        <a:rPr lang="it-IT" sz="1400" b="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e/o spazio compiti</a:t>
                      </a:r>
                      <a:endParaRPr lang="it-IT" sz="1400" b="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273543"/>
                  </a:ext>
                </a:extLst>
              </a:tr>
              <a:tr h="425899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14.00-16.30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ANIMATION TIME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92065"/>
                  </a:ext>
                </a:extLst>
              </a:tr>
              <a:tr h="395124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16.30-17.00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merenda e igiene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853315"/>
                  </a:ext>
                </a:extLst>
              </a:tr>
              <a:tr h="352617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17.00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USCITA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704851"/>
                  </a:ext>
                </a:extLst>
              </a:tr>
              <a:tr h="352617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</a:rPr>
                        <a:t>POST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530189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1E7B0E-07CC-80E3-4E9C-45F7D07D4449}"/>
              </a:ext>
            </a:extLst>
          </p:cNvPr>
          <p:cNvSpPr txBox="1"/>
          <p:nvPr/>
        </p:nvSpPr>
        <p:spPr>
          <a:xfrm>
            <a:off x="3717201" y="1084888"/>
            <a:ext cx="297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GIORNATA TIPO AL CRD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992504-B7BB-EC14-0CBC-8FFC52165290}"/>
              </a:ext>
            </a:extLst>
          </p:cNvPr>
          <p:cNvSpPr txBox="1"/>
          <p:nvPr/>
        </p:nvSpPr>
        <p:spPr>
          <a:xfrm>
            <a:off x="7181869" y="2543048"/>
            <a:ext cx="324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INGRESSO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: alle 8.</a:t>
            </a:r>
            <a:r>
              <a:rPr lang="it-IT" sz="1600" dirty="0">
                <a:solidFill>
                  <a:srgbClr val="2683C6">
                    <a:lumMod val="75000"/>
                  </a:srgbClr>
                </a:solidFill>
                <a:latin typeface="Sabon Next LT"/>
              </a:rPr>
              <a:t>3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0</a:t>
            </a:r>
            <a:b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</a:b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USCITA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: alle 17.00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8E558B0-9B0F-F99D-A729-99140C92ED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35365" x2="55625" y2="32083"/>
                        <a14:foregroundMark x1="60521" y1="39375" x2="60156" y2="38333"/>
                        <a14:foregroundMark x1="60781" y1="41146" x2="59740" y2="37656"/>
                        <a14:foregroundMark x1="47604" y1="45313" x2="45260" y2="44427"/>
                        <a14:foregroundMark x1="60417" y1="58490" x2="60260" y2="50104"/>
                        <a14:foregroundMark x1="69219" y1="66406" x2="64948" y2="62917"/>
                        <a14:foregroundMark x1="81771" y1="58229" x2="78646" y2="58229"/>
                        <a14:foregroundMark x1="75052" y1="43646" x2="73229" y2="45313"/>
                        <a14:foregroundMark x1="76042" y1="27708" x2="85104" y2="32240"/>
                        <a14:foregroundMark x1="73333" y1="71458" x2="75781" y2="74063"/>
                        <a14:foregroundMark x1="60000" y1="80000" x2="59375" y2="75729"/>
                        <a14:foregroundMark x1="46042" y1="72760" x2="47708" y2="71458"/>
                        <a14:foregroundMark x1="42396" y1="58646" x2="39323" y2="586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5892">
            <a:off x="9089126" y="3824363"/>
            <a:ext cx="3082090" cy="308209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E9E6E9-EAAA-389B-E6A6-DD2E2D29116F}"/>
              </a:ext>
            </a:extLst>
          </p:cNvPr>
          <p:cNvSpPr txBox="1"/>
          <p:nvPr/>
        </p:nvSpPr>
        <p:spPr>
          <a:xfrm>
            <a:off x="7181868" y="3445200"/>
            <a:ext cx="411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srgbClr val="83A7DD"/>
                </a:solidFill>
                <a:latin typeface="Sabon Next LT"/>
              </a:rPr>
              <a:t>Possibilità di usufruire dei seguenti servizi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srgbClr val="83A7DD"/>
                </a:solidFill>
                <a:latin typeface="Sabon Next LT"/>
              </a:rPr>
              <a:t>PRE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83A7DD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: </a:t>
            </a:r>
            <a:r>
              <a:rPr lang="it-IT" sz="1600" dirty="0">
                <a:solidFill>
                  <a:srgbClr val="83A7DD"/>
                </a:solidFill>
                <a:latin typeface="Sabon Next LT"/>
              </a:rPr>
              <a:t>Dalle 07.30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83A7DD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alle 8.</a:t>
            </a:r>
            <a:r>
              <a:rPr lang="it-IT" sz="1600" dirty="0">
                <a:solidFill>
                  <a:srgbClr val="83A7DD"/>
                </a:solidFill>
                <a:latin typeface="Sabon Next LT"/>
              </a:rPr>
              <a:t>3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83A7DD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0</a:t>
            </a:r>
            <a:b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83A7DD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</a:b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83A7DD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USCITA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83A7DD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: Dalle 17.00 alle 18.00</a:t>
            </a:r>
          </a:p>
        </p:txBody>
      </p:sp>
    </p:spTree>
    <p:extLst>
      <p:ext uri="{BB962C8B-B14F-4D97-AF65-F5344CB8AC3E}">
        <p14:creationId xmlns:p14="http://schemas.microsoft.com/office/powerpoint/2010/main" val="95791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E3CB3-AD1B-941A-FC16-48A76EE57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A14B8C-A60F-54FE-F3BE-EC752708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121" y="270047"/>
            <a:ext cx="5108650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COSTI</a:t>
            </a:r>
            <a:r>
              <a:rPr lang="it-IT" sz="4000" dirty="0"/>
              <a:t/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42F9973A-BE58-E70A-0269-6EDB45D0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12100"/>
            <a:ext cx="987552" cy="274320"/>
          </a:xfrm>
        </p:spPr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31D8C417-9BE7-6F33-C7AC-64CEF0463773}"/>
              </a:ext>
            </a:extLst>
          </p:cNvPr>
          <p:cNvSpPr txBox="1">
            <a:spLocks/>
          </p:cNvSpPr>
          <p:nvPr/>
        </p:nvSpPr>
        <p:spPr>
          <a:xfrm>
            <a:off x="7962871" y="4121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5D63581-A05B-E330-2AF4-2DB78F6D6785}"/>
              </a:ext>
            </a:extLst>
          </p:cNvPr>
          <p:cNvSpPr txBox="1"/>
          <p:nvPr/>
        </p:nvSpPr>
        <p:spPr>
          <a:xfrm>
            <a:off x="3950903" y="5147783"/>
            <a:ext cx="6049994" cy="133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COME PAGARE:</a:t>
            </a:r>
          </a:p>
          <a:p>
            <a:pPr marL="171450" marR="0" lvl="0" indent="-1714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BONIFICO (copia da allegare al termine della procedura iscrizione) </a:t>
            </a:r>
          </a:p>
          <a:p>
            <a:pPr marL="171450" marR="0" lvl="0" indent="-1714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ONLINE (al termine della procedura iscrizione)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E82018D-F7FA-3CE4-8318-05AB7DCCA8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000" y1="54231" x2="37000" y2="56923"/>
                        <a14:foregroundMark x1="60111" y1="52115" x2="68000" y2="5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8693" y="5272410"/>
            <a:ext cx="2791585" cy="16129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814EAC7-BC5E-6634-7EC6-92D050E15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882" y="1043271"/>
            <a:ext cx="8430802" cy="335326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A764D0-9C4B-AF8B-D00B-B53F75705E21}"/>
              </a:ext>
            </a:extLst>
          </p:cNvPr>
          <p:cNvSpPr txBox="1"/>
          <p:nvPr/>
        </p:nvSpPr>
        <p:spPr>
          <a:xfrm>
            <a:off x="4434224" y="4665197"/>
            <a:ext cx="6774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Quota d’iscrizione UNA TANTUM da pagare direttamente in struttura</a:t>
            </a:r>
          </a:p>
        </p:txBody>
      </p:sp>
    </p:spTree>
    <p:extLst>
      <p:ext uri="{BB962C8B-B14F-4D97-AF65-F5344CB8AC3E}">
        <p14:creationId xmlns:p14="http://schemas.microsoft.com/office/powerpoint/2010/main" val="314388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4FC46-7866-8F3E-F62B-4874231E4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1A7C9F-9B44-1E78-5954-421C2F75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075" y="504341"/>
            <a:ext cx="8165592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ISCRIZIONI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835F8C9E-E6B0-B835-9D50-EAE5FDFC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12</a:t>
            </a:fld>
            <a:endParaRPr lang="it-IT" dirty="0"/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90BD4F2F-73F3-D18C-8243-A5DB3816E163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  <a:endParaRPr lang="it-IT" sz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C7C581F-313B-E55B-97DC-457D5B4108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56069" y="2004821"/>
            <a:ext cx="2468146" cy="246814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B5D0392-B392-0CFF-EC08-660981515043}"/>
              </a:ext>
            </a:extLst>
          </p:cNvPr>
          <p:cNvSpPr txBox="1"/>
          <p:nvPr/>
        </p:nvSpPr>
        <p:spPr>
          <a:xfrm>
            <a:off x="3890531" y="1153210"/>
            <a:ext cx="4427911" cy="1703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COME ISCRIVERSI: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it-IT" sz="1200" b="1" dirty="0"/>
              <a:t>Inquadra il QR Code presente sul volantino 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it-IT" sz="1200" b="1" dirty="0"/>
              <a:t>Registrati al sito Airone (Dati adulto) 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it-IT" sz="1200" b="1" dirty="0"/>
              <a:t>Acquista le settimane di camp desiderate (Dati bambino) </a:t>
            </a:r>
            <a:endParaRPr lang="it-IT" sz="1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C29D62B-1DE4-FA9B-C154-0B30E2A83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531" y="3162260"/>
            <a:ext cx="2855472" cy="328052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177578-D6B9-1980-24AC-32539A78667E}"/>
              </a:ext>
            </a:extLst>
          </p:cNvPr>
          <p:cNvSpPr txBox="1"/>
          <p:nvPr/>
        </p:nvSpPr>
        <p:spPr>
          <a:xfrm>
            <a:off x="7062238" y="4897121"/>
            <a:ext cx="4787661" cy="83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TEMPISTICHE ISCRIZIONI: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1600" b="1" dirty="0"/>
              <a:t>Dal 9 maggio al 31 maggio 2024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3509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125" y="1014354"/>
            <a:ext cx="10671048" cy="76809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l" rtl="0"/>
            <a:r>
              <a:rPr lang="it-IT" sz="3600" dirty="0"/>
              <a:t>COSA METTERE NELLO ZAINETTO?</a:t>
            </a:r>
          </a:p>
        </p:txBody>
      </p:sp>
      <p:sp>
        <p:nvSpPr>
          <p:cNvPr id="175" name="Segnaposto numero diapositiva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13</a:t>
            </a:fld>
            <a:endParaRPr lang="it-IT" dirty="0"/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243C8777-3692-E80E-138B-3D75DB42FF14}"/>
              </a:ext>
            </a:extLst>
          </p:cNvPr>
          <p:cNvSpPr txBox="1">
            <a:spLocks/>
          </p:cNvSpPr>
          <p:nvPr/>
        </p:nvSpPr>
        <p:spPr>
          <a:xfrm>
            <a:off x="9793288" y="46237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6481011-4E46-88D7-DEBF-2E887620FF46}"/>
              </a:ext>
            </a:extLst>
          </p:cNvPr>
          <p:cNvSpPr/>
          <p:nvPr/>
        </p:nvSpPr>
        <p:spPr>
          <a:xfrm>
            <a:off x="0" y="5495026"/>
            <a:ext cx="12192000" cy="13629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CFEAB98-21B3-CFD0-30BA-70E3075D079B}"/>
              </a:ext>
            </a:extLst>
          </p:cNvPr>
          <p:cNvSpPr txBox="1"/>
          <p:nvPr/>
        </p:nvSpPr>
        <p:spPr>
          <a:xfrm>
            <a:off x="4365447" y="1984248"/>
            <a:ext cx="44987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Cambio completo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Crema solare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Cappellino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Spray per le zanzare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Fazzoletti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Una borraccia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Compiti/materiale scolastico 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Merenda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Costume per i giochi d’acqua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9C7B84C-8729-30E4-3CDE-32961579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63" y="3567120"/>
            <a:ext cx="1726657" cy="172665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474C398-B31A-754D-1EED-51581E38B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779" y="1777555"/>
            <a:ext cx="1550874" cy="16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58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753" y="2695987"/>
            <a:ext cx="2569315" cy="78499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contatti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1603" y="3808332"/>
            <a:ext cx="6661318" cy="272231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2800" b="0" i="0" dirty="0">
                <a:solidFill>
                  <a:schemeClr val="accent1">
                    <a:lumMod val="50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centriestiviairone@gmail.com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  <a:p>
            <a:pPr rtl="0"/>
            <a:endParaRPr lang="it-IT" sz="28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rtl="0"/>
            <a:r>
              <a:rPr lang="it-IT" sz="28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035/0077953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  <a:p>
            <a:pPr rtl="0"/>
            <a:endParaRPr lang="it-IT" sz="28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rtl="0"/>
            <a:r>
              <a:rPr lang="it-IT" sz="28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www.laironecooperativasociale.it</a:t>
            </a:r>
          </a:p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14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BA2433-990B-A170-369A-3DF4A9B33B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848699" y="456882"/>
            <a:ext cx="3200400" cy="274638"/>
          </a:xfrm>
        </p:spPr>
        <p:txBody>
          <a:bodyPr rtlCol="0"/>
          <a:lstStyle>
            <a:defPPr>
              <a:defRPr lang="it-IT"/>
            </a:defPPr>
          </a:lstStyle>
          <a:p>
            <a:pPr algn="r" rtl="0"/>
            <a:r>
              <a:rPr lang="it-IT" dirty="0"/>
              <a:t>CRD AIRONE 2024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1196FCA-C852-B917-3FD1-0D8F63D3E81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AAC3E8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70" b="91340" l="8987" r="93301">
                        <a14:foregroundMark x1="9641" y1="57190" x2="9150" y2="50163"/>
                        <a14:foregroundMark x1="60458" y1="9477" x2="47549" y2="8170"/>
                        <a14:foregroundMark x1="90033" y1="52614" x2="87745" y2="43791"/>
                        <a14:foregroundMark x1="93301" y1="52941" x2="93301" y2="46569"/>
                        <a14:foregroundMark x1="59967" y1="91340" x2="44771" y2="905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4164" y="4434509"/>
            <a:ext cx="899271" cy="89927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1ACDBB8-F252-F9D8-3E12-D6D5CA81316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AAC3E8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494164" y="3492106"/>
            <a:ext cx="899270" cy="89927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A085754-9D00-F5B4-7525-7858BED2FD1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27" b="91602" l="10000" r="90000">
                        <a14:foregroundMark x1="54333" y1="91602" x2="46444" y2="88281"/>
                        <a14:foregroundMark x1="52778" y1="7227" x2="47444" y2="1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3210" y="5394162"/>
            <a:ext cx="1561177" cy="88813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FAB59577-0E01-2CB2-DBFA-F093D2EAD7A3}"/>
              </a:ext>
            </a:extLst>
          </p:cNvPr>
          <p:cNvSpPr/>
          <p:nvPr/>
        </p:nvSpPr>
        <p:spPr>
          <a:xfrm>
            <a:off x="5089330" y="1147317"/>
            <a:ext cx="6683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…GRAZIE PER L’ ATTENZIONE…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2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535B5E-8736-6362-9C5C-703ACFF74682}"/>
              </a:ext>
            </a:extLst>
          </p:cNvPr>
          <p:cNvSpPr txBox="1"/>
          <p:nvPr/>
        </p:nvSpPr>
        <p:spPr>
          <a:xfrm>
            <a:off x="9571895" y="5333010"/>
            <a:ext cx="259507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200" spc="-1" dirty="0">
                <a:solidFill>
                  <a:srgbClr val="000000"/>
                </a:solidFill>
                <a:latin typeface="Dubai Light" panose="020B0303030403030204" pitchFamily="34" charset="-78"/>
                <a:ea typeface="DejaVu Sans"/>
                <a:cs typeface="Dubai Light" panose="020B0303030403030204" pitchFamily="34" charset="-78"/>
              </a:rPr>
              <a:t>Il CRD rappresenta dunque l’impegno di Airone a salvaguardare gli ampi benefici che lo sport, il teatro, la musica, l’arte e tutte le attività laboratoriali multi esperienziali sono in grado di offrire al singolo e al gruppo, come strumenti educativi e di crescita</a:t>
            </a:r>
            <a:endParaRPr lang="it-IT" sz="1200" spc="-1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9195E04-EEE5-B4A1-2E23-887559791C87}"/>
              </a:ext>
            </a:extLst>
          </p:cNvPr>
          <p:cNvSpPr txBox="1"/>
          <p:nvPr/>
        </p:nvSpPr>
        <p:spPr>
          <a:xfrm>
            <a:off x="4118454" y="2087260"/>
            <a:ext cx="2267785" cy="267765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E’ una COOPERATIVA e ASSOCIAZIONE che da anni offre al territorio servizi educativi per minori e famiglie. </a:t>
            </a:r>
            <a:b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latin typeface="Dubai" panose="020B0503030403030204" pitchFamily="34" charset="-78"/>
                <a:cs typeface="Dubai" panose="020B0503030403030204" pitchFamily="34" charset="-78"/>
              </a:rPr>
              <a:t>Airone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si distingue per la sua affidabilità e attenzione verso i bisogni del bambino, progetta e gestisce servizi scolastici e extrascolastici con l’obiettivo di  offrire sostegno alle esigenze delle famiglie e dei bambini, rispondendo al bisogno di adeguata aggregazione e senso di appartenenza.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B359F-69C7-46D2-B93B-6650E19B2FD9}"/>
              </a:ext>
            </a:extLst>
          </p:cNvPr>
          <p:cNvSpPr txBox="1"/>
          <p:nvPr/>
        </p:nvSpPr>
        <p:spPr>
          <a:xfrm>
            <a:off x="6488151" y="3164478"/>
            <a:ext cx="152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83A7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</a:t>
            </a:r>
          </a:p>
          <a:p>
            <a:pPr algn="ctr"/>
            <a:r>
              <a:rPr lang="it-IT" sz="1400" b="1" dirty="0">
                <a:solidFill>
                  <a:srgbClr val="83A7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OFFERTI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1135FDF-EC17-8B54-3E32-4B3045AEF189}"/>
              </a:ext>
            </a:extLst>
          </p:cNvPr>
          <p:cNvSpPr txBox="1"/>
          <p:nvPr/>
        </p:nvSpPr>
        <p:spPr>
          <a:xfrm>
            <a:off x="8317660" y="2462184"/>
            <a:ext cx="1363941" cy="49244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00" dirty="0">
                <a:latin typeface="Dubai" panose="020B0503030403030204" pitchFamily="34" charset="-78"/>
                <a:cs typeface="Dubai" panose="020B0503030403030204" pitchFamily="34" charset="-78"/>
              </a:rPr>
              <a:t>Progetti scolastici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03A9BF-EA66-8E6F-ABA8-5D8C6633BA3F}"/>
              </a:ext>
            </a:extLst>
          </p:cNvPr>
          <p:cNvSpPr txBox="1"/>
          <p:nvPr/>
        </p:nvSpPr>
        <p:spPr>
          <a:xfrm>
            <a:off x="8317660" y="3901712"/>
            <a:ext cx="1363941" cy="49244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00" dirty="0">
                <a:latin typeface="Dubai" panose="020B0503030403030204" pitchFamily="34" charset="-78"/>
                <a:cs typeface="Dubai" panose="020B0503030403030204" pitchFamily="34" charset="-78"/>
              </a:rPr>
              <a:t>Progetti </a:t>
            </a:r>
          </a:p>
          <a:p>
            <a:pPr algn="ctr"/>
            <a:r>
              <a:rPr lang="it-IT" sz="1300" dirty="0">
                <a:latin typeface="Dubai" panose="020B0503030403030204" pitchFamily="34" charset="-78"/>
                <a:cs typeface="Dubai" panose="020B0503030403030204" pitchFamily="34" charset="-78"/>
              </a:rPr>
              <a:t>extrascolastici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6F090B3-FFFE-738F-5322-ADED6A785104}"/>
              </a:ext>
            </a:extLst>
          </p:cNvPr>
          <p:cNvSpPr/>
          <p:nvPr/>
        </p:nvSpPr>
        <p:spPr>
          <a:xfrm>
            <a:off x="2522023" y="2832251"/>
            <a:ext cx="1494519" cy="1202123"/>
          </a:xfrm>
          <a:prstGeom prst="rect">
            <a:avLst/>
          </a:prstGeom>
          <a:solidFill>
            <a:srgbClr val="AAC4E9"/>
          </a:solidFill>
          <a:ln w="38100">
            <a:solidFill>
              <a:srgbClr val="83A7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>
                  <a:solidFill>
                    <a:sysClr val="windowText" lastClr="000000"/>
                  </a:solidFill>
                </a:ln>
              </a:rPr>
              <a:t>MONDOAIRONE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B8D55C-F3FB-78BD-9AFB-73771B02522A}"/>
              </a:ext>
            </a:extLst>
          </p:cNvPr>
          <p:cNvSpPr txBox="1"/>
          <p:nvPr/>
        </p:nvSpPr>
        <p:spPr>
          <a:xfrm>
            <a:off x="8317661" y="3259722"/>
            <a:ext cx="1363940" cy="33855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 Rounded MT Bold" panose="020F0704030504030204" pitchFamily="34" charset="0"/>
                <a:cs typeface="Arial" panose="020B0604020202020204" pitchFamily="34" charset="0"/>
              </a:rPr>
              <a:t>CRD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B32F5B-DB22-11FC-1930-7BCD6066528E}"/>
              </a:ext>
            </a:extLst>
          </p:cNvPr>
          <p:cNvSpPr txBox="1"/>
          <p:nvPr/>
        </p:nvSpPr>
        <p:spPr>
          <a:xfrm>
            <a:off x="10415620" y="3426088"/>
            <a:ext cx="907621" cy="30777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 Rounded MT Bold" panose="020F0704030504030204" pitchFamily="34" charset="0"/>
                <a:cs typeface="Dubai" panose="020B0503030403030204" pitchFamily="34" charset="-78"/>
              </a:rPr>
              <a:t>Estivi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A1E1AAC-9EF3-BBCF-379C-B5DBEC06CC40}"/>
              </a:ext>
            </a:extLst>
          </p:cNvPr>
          <p:cNvSpPr txBox="1"/>
          <p:nvPr/>
        </p:nvSpPr>
        <p:spPr>
          <a:xfrm>
            <a:off x="10415620" y="3038143"/>
            <a:ext cx="907621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Dubai" panose="020B0503030403030204" pitchFamily="34" charset="-78"/>
                <a:cs typeface="Dubai" panose="020B0503030403030204" pitchFamily="34" charset="-78"/>
              </a:rPr>
              <a:t>Invernali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05467553-F352-22CF-57F5-5C1D44DA33CA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V="1">
            <a:off x="9681601" y="3192032"/>
            <a:ext cx="734019" cy="236967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E3926156-51F8-5257-5DA6-3C70D348295F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9681601" y="3428999"/>
            <a:ext cx="734019" cy="15097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54D92F24-5C84-77D8-C060-50939D4531C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8015078" y="2708406"/>
            <a:ext cx="302582" cy="71768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2EA81B75-239C-34A0-B672-D81A5AF260B6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8015078" y="3426088"/>
            <a:ext cx="302582" cy="72184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7E04C32E-39AA-BC36-F59D-9992A3775CD6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8015078" y="3426088"/>
            <a:ext cx="302583" cy="2911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e 55">
            <a:extLst>
              <a:ext uri="{FF2B5EF4-FFF2-40B4-BE49-F238E27FC236}">
                <a16:creationId xmlns:a16="http://schemas.microsoft.com/office/drawing/2014/main" id="{B7A3E447-BB0F-ECB3-7535-2EFF55022CA3}"/>
              </a:ext>
            </a:extLst>
          </p:cNvPr>
          <p:cNvSpPr/>
          <p:nvPr/>
        </p:nvSpPr>
        <p:spPr>
          <a:xfrm>
            <a:off x="6488151" y="2846717"/>
            <a:ext cx="1483485" cy="1173192"/>
          </a:xfrm>
          <a:prstGeom prst="ellipse">
            <a:avLst/>
          </a:prstGeom>
          <a:noFill/>
          <a:ln w="2857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0" name="Freccia in giù 59">
            <a:extLst>
              <a:ext uri="{FF2B5EF4-FFF2-40B4-BE49-F238E27FC236}">
                <a16:creationId xmlns:a16="http://schemas.microsoft.com/office/drawing/2014/main" id="{E672801C-BAAE-2A3F-21C6-7A1D71042842}"/>
              </a:ext>
            </a:extLst>
          </p:cNvPr>
          <p:cNvSpPr/>
          <p:nvPr/>
        </p:nvSpPr>
        <p:spPr>
          <a:xfrm>
            <a:off x="10705381" y="3733865"/>
            <a:ext cx="302582" cy="1495628"/>
          </a:xfrm>
          <a:prstGeom prst="downArrow">
            <a:avLst>
              <a:gd name="adj1" fmla="val 21490"/>
              <a:gd name="adj2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1" name="Immagine 60">
            <a:extLst>
              <a:ext uri="{FF2B5EF4-FFF2-40B4-BE49-F238E27FC236}">
                <a16:creationId xmlns:a16="http://schemas.microsoft.com/office/drawing/2014/main" id="{2CAA4DFB-DAA7-8A99-0128-4B5E4424D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032" y="51914"/>
            <a:ext cx="2194612" cy="2194612"/>
          </a:xfrm>
          <a:prstGeom prst="rect">
            <a:avLst/>
          </a:prstGeom>
        </p:spPr>
      </p:pic>
      <p:sp>
        <p:nvSpPr>
          <p:cNvPr id="62" name="Segnaposto piè di pagina 3">
            <a:extLst>
              <a:ext uri="{FF2B5EF4-FFF2-40B4-BE49-F238E27FC236}">
                <a16:creationId xmlns:a16="http://schemas.microsoft.com/office/drawing/2014/main" id="{ED085F82-64C1-10C0-A461-D781E7FBB897}"/>
              </a:ext>
            </a:extLst>
          </p:cNvPr>
          <p:cNvSpPr txBox="1">
            <a:spLocks/>
          </p:cNvSpPr>
          <p:nvPr/>
        </p:nvSpPr>
        <p:spPr>
          <a:xfrm>
            <a:off x="8015078" y="465826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988276"/>
            <a:ext cx="6400800" cy="64055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b="1" dirty="0">
                <a:latin typeface="Dubai" panose="020B0503030403030204" pitchFamily="34" charset="-78"/>
                <a:cs typeface="Dubai" panose="020B0503030403030204" pitchFamily="34" charset="-78"/>
              </a:rPr>
              <a:t>FINALITA’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3724415"/>
            <a:ext cx="6400800" cy="1214125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principalmente </a:t>
            </a:r>
            <a:r>
              <a:rPr lang="it-IT" sz="1800" b="1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RICREATIVE</a:t>
            </a:r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e </a:t>
            </a:r>
            <a:r>
              <a:rPr lang="it-IT" sz="1800" b="1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SOCIALI</a:t>
            </a:r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per i bambini, che vivono un tempo di pausa dal ritmo scolastico e hanno l'opportunità di continuare a </a:t>
            </a:r>
            <a:r>
              <a:rPr lang="it-IT" sz="14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crescere</a:t>
            </a:r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, apprendere e stare assieme in una </a:t>
            </a:r>
            <a:r>
              <a:rPr lang="it-IT" sz="1800" b="0" i="0" u="sng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DIMENSIONE LUDICA </a:t>
            </a:r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 ricca di </a:t>
            </a:r>
            <a:r>
              <a:rPr lang="it-IT" sz="1800" b="0" i="0" u="sng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ESPERIENZE MULTIDISCIPLINARI</a:t>
            </a:r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lang="it-IT" sz="1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D84623-E629-C741-1315-FAD405B8CE7F}"/>
              </a:ext>
            </a:extLst>
          </p:cNvPr>
          <p:cNvSpPr txBox="1"/>
          <p:nvPr/>
        </p:nvSpPr>
        <p:spPr>
          <a:xfrm>
            <a:off x="8567117" y="195821"/>
            <a:ext cx="2612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chemeClr val="accent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CRD AIRONE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8309ABF9-F17C-6D7C-C841-B93DBDED2311}"/>
              </a:ext>
            </a:extLst>
          </p:cNvPr>
          <p:cNvSpPr txBox="1">
            <a:spLocks/>
          </p:cNvSpPr>
          <p:nvPr/>
        </p:nvSpPr>
        <p:spPr>
          <a:xfrm>
            <a:off x="189238" y="18805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122" y="1319729"/>
            <a:ext cx="9490104" cy="76809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l"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OBIETTIVI del camp PRIMARIA</a:t>
            </a:r>
          </a:p>
        </p:txBody>
      </p:sp>
      <p:sp>
        <p:nvSpPr>
          <p:cNvPr id="175" name="Segnaposto numero diapositiva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Segnaposto testo 56">
            <a:extLst>
              <a:ext uri="{FF2B5EF4-FFF2-40B4-BE49-F238E27FC236}">
                <a16:creationId xmlns:a16="http://schemas.microsoft.com/office/drawing/2014/main" id="{49B99446-8DB8-EAE8-ADEB-8E02F160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00068" y="2468373"/>
            <a:ext cx="2218599" cy="1526209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58" name="Segnaposto testo 57">
            <a:extLst>
              <a:ext uri="{FF2B5EF4-FFF2-40B4-BE49-F238E27FC236}">
                <a16:creationId xmlns:a16="http://schemas.microsoft.com/office/drawing/2014/main" id="{4F1381C5-2C37-6542-2CC4-2EBF6B0C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1902" y="2477445"/>
            <a:ext cx="2232753" cy="1526209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59" name="Segnaposto testo 58">
            <a:extLst>
              <a:ext uri="{FF2B5EF4-FFF2-40B4-BE49-F238E27FC236}">
                <a16:creationId xmlns:a16="http://schemas.microsoft.com/office/drawing/2014/main" id="{9348E88D-CFB1-4BF1-41EC-723BBD60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7890" y="2499958"/>
            <a:ext cx="2195397" cy="1506596"/>
          </a:xfrm>
          <a:solidFill>
            <a:srgbClr val="F5CDCE"/>
          </a:solidFill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141" name="Rettangolo 140" descr="indicatore di sequenza temporale">
            <a:extLst>
              <a:ext uri="{FF2B5EF4-FFF2-40B4-BE49-F238E27FC236}">
                <a16:creationId xmlns:a16="http://schemas.microsoft.com/office/drawing/2014/main" id="{F2040969-B583-70C1-87C1-D19C7BB276E9}"/>
              </a:ext>
            </a:extLst>
          </p:cNvPr>
          <p:cNvSpPr/>
          <p:nvPr/>
        </p:nvSpPr>
        <p:spPr>
          <a:xfrm rot="16200000">
            <a:off x="3750521" y="4069464"/>
            <a:ext cx="81643" cy="2612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43" name="Rettangolo 142" descr="indicatore di sequenza temporale">
            <a:extLst>
              <a:ext uri="{FF2B5EF4-FFF2-40B4-BE49-F238E27FC236}">
                <a16:creationId xmlns:a16="http://schemas.microsoft.com/office/drawing/2014/main" id="{916357F2-DD2F-AE73-F0FE-19F36A996C0A}"/>
              </a:ext>
            </a:extLst>
          </p:cNvPr>
          <p:cNvSpPr/>
          <p:nvPr/>
        </p:nvSpPr>
        <p:spPr>
          <a:xfrm rot="16200000">
            <a:off x="6217456" y="4047240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45" name="Rettangolo 144" descr="indicatore di sequenza temporale">
            <a:extLst>
              <a:ext uri="{FF2B5EF4-FFF2-40B4-BE49-F238E27FC236}">
                <a16:creationId xmlns:a16="http://schemas.microsoft.com/office/drawing/2014/main" id="{061F8191-7958-A3B6-D754-56FAB2742504}"/>
              </a:ext>
            </a:extLst>
          </p:cNvPr>
          <p:cNvSpPr/>
          <p:nvPr/>
        </p:nvSpPr>
        <p:spPr>
          <a:xfrm rot="16200000">
            <a:off x="8654766" y="4047240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12671" y="4356857"/>
            <a:ext cx="1993392" cy="79552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/>
              <a:t>FARE </a:t>
            </a:r>
            <a:br>
              <a:rPr lang="it-IT" sz="2000" dirty="0"/>
            </a:br>
            <a:r>
              <a:rPr lang="it-IT" sz="2000" dirty="0"/>
              <a:t>SQUADRA 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61581" y="4327390"/>
            <a:ext cx="1993392" cy="1217742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>
                <a:solidFill>
                  <a:schemeClr val="accent3"/>
                </a:solidFill>
              </a:rPr>
              <a:t>SVILUPPARE</a:t>
            </a:r>
          </a:p>
          <a:p>
            <a:pPr lvl="0" rtl="0"/>
            <a:r>
              <a:rPr lang="it-IT" sz="2000" dirty="0">
                <a:solidFill>
                  <a:schemeClr val="accent3"/>
                </a:solidFill>
              </a:rPr>
              <a:t>AUTONOMIA </a:t>
            </a:r>
            <a:br>
              <a:rPr lang="it-IT" sz="2000" dirty="0">
                <a:solidFill>
                  <a:schemeClr val="accent3"/>
                </a:solidFill>
              </a:rPr>
            </a:br>
            <a:r>
              <a:rPr lang="it-IT" sz="2000" dirty="0">
                <a:solidFill>
                  <a:schemeClr val="accent3"/>
                </a:solidFill>
              </a:rPr>
              <a:t>E PROBLEM-SOLVING 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27129" y="4358252"/>
            <a:ext cx="1993392" cy="107196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>
                <a:solidFill>
                  <a:srgbClr val="F5CDCE"/>
                </a:solidFill>
              </a:rPr>
              <a:t>DIVERTIRSI </a:t>
            </a:r>
            <a:br>
              <a:rPr lang="it-IT" sz="2000" dirty="0">
                <a:solidFill>
                  <a:srgbClr val="F5CDCE"/>
                </a:solidFill>
              </a:rPr>
            </a:br>
            <a:r>
              <a:rPr lang="it-IT" sz="2000" dirty="0">
                <a:solidFill>
                  <a:srgbClr val="F5CDCE"/>
                </a:solidFill>
              </a:rPr>
              <a:t>GIOCANDO</a:t>
            </a:r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243C8777-3692-E80E-138B-3D75DB42FF14}"/>
              </a:ext>
            </a:extLst>
          </p:cNvPr>
          <p:cNvSpPr txBox="1">
            <a:spLocks/>
          </p:cNvSpPr>
          <p:nvPr/>
        </p:nvSpPr>
        <p:spPr>
          <a:xfrm>
            <a:off x="9793288" y="46237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6481011-4E46-88D7-DEBF-2E887620FF46}"/>
              </a:ext>
            </a:extLst>
          </p:cNvPr>
          <p:cNvSpPr/>
          <p:nvPr/>
        </p:nvSpPr>
        <p:spPr>
          <a:xfrm>
            <a:off x="0" y="5693430"/>
            <a:ext cx="12192000" cy="13629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E113C18-2995-3F33-AC6F-E007DFAA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671" y="2583765"/>
            <a:ext cx="1973175" cy="131357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4333C41-972B-65B7-8D7C-CA523A211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439" y="2499957"/>
            <a:ext cx="1426054" cy="14260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97FEE8B-69AD-DD4A-9A92-318F292FF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655" y="2670859"/>
            <a:ext cx="2049866" cy="107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8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23" y="313570"/>
            <a:ext cx="5893223" cy="207637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6600" b="1" dirty="0">
                <a:solidFill>
                  <a:schemeClr val="accent6">
                    <a:lumMod val="75000"/>
                  </a:schemeClr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Tematica EDUCATIVA </a:t>
            </a:r>
            <a:endParaRPr lang="it-IT" sz="6600" b="1" dirty="0">
              <a:solidFill>
                <a:schemeClr val="accent6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78" y="2140556"/>
            <a:ext cx="5693664" cy="84383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3600" dirty="0">
                <a:solidFill>
                  <a:schemeClr val="accent5"/>
                </a:solidFill>
              </a:rPr>
              <a:t>ESTATE 2024</a:t>
            </a:r>
          </a:p>
          <a:p>
            <a:pPr rtl="0"/>
            <a:endParaRPr lang="it-IT" sz="36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1564797-6CDB-EF22-B6D6-AFC4E31429E1}"/>
              </a:ext>
            </a:extLst>
          </p:cNvPr>
          <p:cNvSpPr txBox="1">
            <a:spLocks/>
          </p:cNvSpPr>
          <p:nvPr/>
        </p:nvSpPr>
        <p:spPr>
          <a:xfrm>
            <a:off x="242251" y="3529683"/>
            <a:ext cx="8877705" cy="18554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84ACB6"/>
                </a:solidFill>
                <a:effectLst/>
                <a:uLnTx/>
                <a:uFillTx/>
                <a:latin typeface="Bodoni MT Black" panose="02070A03080606020203" pitchFamily="18" charset="0"/>
                <a:ea typeface="+mj-ea"/>
                <a:cs typeface="Arial" panose="020B0604020202020204" pitchFamily="34" charset="0"/>
              </a:rPr>
              <a:t>VIAGGIO ALLA RICERCA      </a:t>
            </a:r>
            <a:b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84ACB6"/>
                </a:solidFill>
                <a:effectLst/>
                <a:uLnTx/>
                <a:uFillTx/>
                <a:latin typeface="Bodoni MT Black" panose="02070A03080606020203" pitchFamily="18" charset="0"/>
                <a:ea typeface="+mj-ea"/>
                <a:cs typeface="Arial" panose="020B0604020202020204" pitchFamily="34" charset="0"/>
              </a:rPr>
            </a:br>
            <a: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84ACB6"/>
                </a:solidFill>
                <a:effectLst/>
                <a:uLnTx/>
                <a:uFillTx/>
                <a:latin typeface="Bodoni MT Black" panose="02070A03080606020203" pitchFamily="18" charset="0"/>
                <a:ea typeface="+mj-ea"/>
                <a:cs typeface="Arial" panose="020B0604020202020204" pitchFamily="34" charset="0"/>
              </a:rPr>
              <a:t>              DEL TESORO</a:t>
            </a:r>
            <a:endParaRPr kumimoji="0" lang="it-IT" sz="2800" b="1" i="0" u="none" strike="noStrike" kern="1200" cap="all" spc="0" normalizeH="0" baseline="0" noProof="0" dirty="0">
              <a:ln>
                <a:noFill/>
              </a:ln>
              <a:solidFill>
                <a:srgbClr val="84ACB6"/>
              </a:solidFill>
              <a:effectLst/>
              <a:uLnTx/>
              <a:uFillTx/>
              <a:latin typeface="Bodoni MT Black" panose="02070A03080606020203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D0F55C-EEAB-4574-5B4C-E39DA1D9C068}"/>
              </a:ext>
            </a:extLst>
          </p:cNvPr>
          <p:cNvSpPr txBox="1"/>
          <p:nvPr/>
        </p:nvSpPr>
        <p:spPr>
          <a:xfrm>
            <a:off x="2840854" y="5136334"/>
            <a:ext cx="47495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Un viaggio alla ricerca di sé! 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L’ obiettivo è quello di rendere il viaggio coinvolgente e divertente dedicando ogni settimana ad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una diversa tematica, che ci guiderà alla 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scoperta del mondo a 360°.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34A68D3-185E-4A11-05C7-BF79ACA69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2" b="89916" l="6046" r="91340">
                        <a14:foregroundMark x1="12418" y1="17227" x2="7516" y2="9874"/>
                        <a14:foregroundMark x1="13235" y1="6303" x2="12255" y2="5882"/>
                        <a14:foregroundMark x1="88889" y1="19748" x2="87908" y2="7143"/>
                        <a14:foregroundMark x1="90359" y1="89286" x2="88235" y2="72899"/>
                        <a14:foregroundMark x1="88235" y1="72899" x2="87255" y2="70798"/>
                        <a14:foregroundMark x1="22059" y1="89496" x2="10784" y2="88655"/>
                        <a14:foregroundMark x1="10784" y1="88655" x2="6046" y2="83403"/>
                        <a14:foregroundMark x1="89706" y1="18067" x2="91503" y2="9034"/>
                        <a14:foregroundMark x1="88235" y1="4832" x2="86111" y2="4832"/>
                      </a14:backgroundRemoval>
                    </a14:imgEffect>
                  </a14:imgLayer>
                </a14:imgProps>
              </a:ext>
            </a:extLst>
          </a:blip>
          <a:srcRect l="24112" r="1" b="13105"/>
          <a:stretch/>
        </p:blipFill>
        <p:spPr>
          <a:xfrm>
            <a:off x="-1" y="4216933"/>
            <a:ext cx="2965511" cy="264106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E647752-DC25-EB36-2143-323FD0067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250" y1="21406" x2="21250" y2="18490"/>
                        <a14:foregroundMark x1="59375" y1="50313" x2="58958" y2="47917"/>
                        <a14:foregroundMark x1="75052" y1="62656" x2="73333" y2="61406"/>
                        <a14:foregroundMark x1="82865" y1="70573" x2="81979" y2="69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0106" y="3616178"/>
            <a:ext cx="3944712" cy="39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3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1">
            <a:extLst>
              <a:ext uri="{FF2B5EF4-FFF2-40B4-BE49-F238E27FC236}">
                <a16:creationId xmlns:a16="http://schemas.microsoft.com/office/drawing/2014/main" id="{44D05628-F172-88C8-E1E6-5138461A075A}"/>
              </a:ext>
            </a:extLst>
          </p:cNvPr>
          <p:cNvSpPr txBox="1">
            <a:spLocks/>
          </p:cNvSpPr>
          <p:nvPr/>
        </p:nvSpPr>
        <p:spPr>
          <a:xfrm>
            <a:off x="6248628" y="5134389"/>
            <a:ext cx="1714499" cy="99190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VIAGGIO NEL TEMPO CON EINSTEIN</a:t>
            </a:r>
          </a:p>
        </p:txBody>
      </p:sp>
      <p:sp>
        <p:nvSpPr>
          <p:cNvPr id="32" name="Segnaposto testo 1">
            <a:extLst>
              <a:ext uri="{FF2B5EF4-FFF2-40B4-BE49-F238E27FC236}">
                <a16:creationId xmlns:a16="http://schemas.microsoft.com/office/drawing/2014/main" id="{ADA72D97-D9E9-3587-A414-50976B2EB572}"/>
              </a:ext>
            </a:extLst>
          </p:cNvPr>
          <p:cNvSpPr txBox="1">
            <a:spLocks/>
          </p:cNvSpPr>
          <p:nvPr/>
        </p:nvSpPr>
        <p:spPr>
          <a:xfrm>
            <a:off x="4284792" y="5263506"/>
            <a:ext cx="1714499" cy="83324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VAGABONDAGGIO CON ARCHIMEDE</a:t>
            </a:r>
          </a:p>
        </p:txBody>
      </p:sp>
      <p:sp>
        <p:nvSpPr>
          <p:cNvPr id="31" name="Segnaposto testo 1">
            <a:extLst>
              <a:ext uri="{FF2B5EF4-FFF2-40B4-BE49-F238E27FC236}">
                <a16:creationId xmlns:a16="http://schemas.microsoft.com/office/drawing/2014/main" id="{F135B382-29F4-0904-8CFD-8001033D1962}"/>
              </a:ext>
            </a:extLst>
          </p:cNvPr>
          <p:cNvSpPr txBox="1">
            <a:spLocks/>
          </p:cNvSpPr>
          <p:nvPr/>
        </p:nvSpPr>
        <p:spPr>
          <a:xfrm>
            <a:off x="2317903" y="5263506"/>
            <a:ext cx="1714499" cy="83324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LE CRONACHE </a:t>
            </a:r>
          </a:p>
          <a:p>
            <a:r>
              <a:rPr lang="it-IT" sz="1400" dirty="0"/>
              <a:t>DI NARNIA</a:t>
            </a:r>
          </a:p>
        </p:txBody>
      </p:sp>
      <p:sp>
        <p:nvSpPr>
          <p:cNvPr id="24" name="Segnaposto testo 1">
            <a:extLst>
              <a:ext uri="{FF2B5EF4-FFF2-40B4-BE49-F238E27FC236}">
                <a16:creationId xmlns:a16="http://schemas.microsoft.com/office/drawing/2014/main" id="{3CB0936E-B6AF-AC89-0136-A6E4E08CD952}"/>
              </a:ext>
            </a:extLst>
          </p:cNvPr>
          <p:cNvSpPr txBox="1">
            <a:spLocks/>
          </p:cNvSpPr>
          <p:nvPr/>
        </p:nvSpPr>
        <p:spPr>
          <a:xfrm>
            <a:off x="347962" y="5266913"/>
            <a:ext cx="1714499" cy="83324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UN SALTO DI QUALITÀ </a:t>
            </a:r>
          </a:p>
        </p:txBody>
      </p:sp>
      <p:sp>
        <p:nvSpPr>
          <p:cNvPr id="22" name="Segnaposto testo 1">
            <a:extLst>
              <a:ext uri="{FF2B5EF4-FFF2-40B4-BE49-F238E27FC236}">
                <a16:creationId xmlns:a16="http://schemas.microsoft.com/office/drawing/2014/main" id="{3112EAA1-46D3-9487-C42C-BA89C74E9F35}"/>
              </a:ext>
            </a:extLst>
          </p:cNvPr>
          <p:cNvSpPr txBox="1">
            <a:spLocks/>
          </p:cNvSpPr>
          <p:nvPr/>
        </p:nvSpPr>
        <p:spPr>
          <a:xfrm>
            <a:off x="10192396" y="2506785"/>
            <a:ext cx="1701118" cy="83324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SELLA…SI PARTE!</a:t>
            </a:r>
          </a:p>
        </p:txBody>
      </p:sp>
      <p:sp>
        <p:nvSpPr>
          <p:cNvPr id="12" name="Segnaposto testo 1">
            <a:extLst>
              <a:ext uri="{FF2B5EF4-FFF2-40B4-BE49-F238E27FC236}">
                <a16:creationId xmlns:a16="http://schemas.microsoft.com/office/drawing/2014/main" id="{10537CA4-7288-A98A-BAE1-68894C194ED8}"/>
              </a:ext>
            </a:extLst>
          </p:cNvPr>
          <p:cNvSpPr txBox="1">
            <a:spLocks/>
          </p:cNvSpPr>
          <p:nvPr/>
        </p:nvSpPr>
        <p:spPr>
          <a:xfrm>
            <a:off x="8209757" y="2394697"/>
            <a:ext cx="1713224" cy="9562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VIAGGIO CON CRISTOFORO COLOMBO</a:t>
            </a:r>
          </a:p>
        </p:txBody>
      </p:sp>
      <p:sp>
        <p:nvSpPr>
          <p:cNvPr id="48" name="Segnaposto testo 1">
            <a:extLst>
              <a:ext uri="{FF2B5EF4-FFF2-40B4-BE49-F238E27FC236}">
                <a16:creationId xmlns:a16="http://schemas.microsoft.com/office/drawing/2014/main" id="{2C960392-FD58-9323-776F-41CA0F25BFA0}"/>
              </a:ext>
            </a:extLst>
          </p:cNvPr>
          <p:cNvSpPr txBox="1">
            <a:spLocks/>
          </p:cNvSpPr>
          <p:nvPr/>
        </p:nvSpPr>
        <p:spPr>
          <a:xfrm>
            <a:off x="2325500" y="2331552"/>
            <a:ext cx="1714499" cy="100238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ctr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DIRIGE L’ORCHESTRA IL MAESTRO YRUMA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25ABBB1-132B-E63A-6692-65AC0F591776}"/>
              </a:ext>
            </a:extLst>
          </p:cNvPr>
          <p:cNvSpPr/>
          <p:nvPr/>
        </p:nvSpPr>
        <p:spPr>
          <a:xfrm>
            <a:off x="2317902" y="809264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87" y="52906"/>
            <a:ext cx="9919026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Le settimane di </a:t>
            </a:r>
            <a:r>
              <a:rPr lang="it-IT" sz="4000" dirty="0" err="1">
                <a:solidFill>
                  <a:schemeClr val="accent6">
                    <a:lumMod val="75000"/>
                  </a:schemeClr>
                </a:solidFill>
              </a:rPr>
              <a:t>crd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 PRIMARIA</a:t>
            </a:r>
          </a:p>
        </p:txBody>
      </p:sp>
      <p:sp>
        <p:nvSpPr>
          <p:cNvPr id="73" name="Segnaposto piè di pagina 72">
            <a:extLst>
              <a:ext uri="{FF2B5EF4-FFF2-40B4-BE49-F238E27FC236}">
                <a16:creationId xmlns:a16="http://schemas.microsoft.com/office/drawing/2014/main" id="{253AA363-0A91-5CE9-7764-DD7813D6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6222"/>
            <a:ext cx="1216325" cy="414345"/>
          </a:xfrm>
        </p:spPr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74" name="Segnaposto numero diapositiva 73">
            <a:extLst>
              <a:ext uri="{FF2B5EF4-FFF2-40B4-BE49-F238E27FC236}">
                <a16:creationId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393" y="107762"/>
            <a:ext cx="544010" cy="274320"/>
          </a:xfrm>
        </p:spPr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14" y="2484615"/>
            <a:ext cx="1714499" cy="833247"/>
          </a:xfrm>
          <a:ln>
            <a:solidFill>
              <a:schemeClr val="accent3"/>
            </a:solidFill>
          </a:ln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400" dirty="0"/>
              <a:t>Alla scoperta della pop art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1A8D570-A73F-4267-F43F-783846BE29AC}"/>
              </a:ext>
            </a:extLst>
          </p:cNvPr>
          <p:cNvSpPr/>
          <p:nvPr/>
        </p:nvSpPr>
        <p:spPr>
          <a:xfrm>
            <a:off x="351013" y="809264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50" name="Segnaposto testo 1">
            <a:extLst>
              <a:ext uri="{FF2B5EF4-FFF2-40B4-BE49-F238E27FC236}">
                <a16:creationId xmlns:a16="http://schemas.microsoft.com/office/drawing/2014/main" id="{C6A3061A-C492-3495-C83D-6E1DD81EF10A}"/>
              </a:ext>
            </a:extLst>
          </p:cNvPr>
          <p:cNvSpPr txBox="1">
            <a:spLocks/>
          </p:cNvSpPr>
          <p:nvPr/>
        </p:nvSpPr>
        <p:spPr>
          <a:xfrm>
            <a:off x="4260862" y="2447469"/>
            <a:ext cx="1714499" cy="89523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CENA CON SHAKESPEARE</a:t>
            </a:r>
          </a:p>
        </p:txBody>
      </p:sp>
      <p:sp>
        <p:nvSpPr>
          <p:cNvPr id="52" name="Segnaposto testo 1">
            <a:extLst>
              <a:ext uri="{FF2B5EF4-FFF2-40B4-BE49-F238E27FC236}">
                <a16:creationId xmlns:a16="http://schemas.microsoft.com/office/drawing/2014/main" id="{5C25A5B8-E5B9-0705-08A8-24E4690DA7BA}"/>
              </a:ext>
            </a:extLst>
          </p:cNvPr>
          <p:cNvSpPr txBox="1">
            <a:spLocks/>
          </p:cNvSpPr>
          <p:nvPr/>
        </p:nvSpPr>
        <p:spPr>
          <a:xfrm>
            <a:off x="6225017" y="2513006"/>
            <a:ext cx="1713224" cy="83324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ALLA CONQUISTA DELL’ Oro 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B5A92033-9641-DC22-8E32-28170560722E}"/>
              </a:ext>
            </a:extLst>
          </p:cNvPr>
          <p:cNvSpPr txBox="1"/>
          <p:nvPr/>
        </p:nvSpPr>
        <p:spPr>
          <a:xfrm>
            <a:off x="351013" y="6227018"/>
            <a:ext cx="11257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Ogni settimana di CRD saremo accompagnati da una materia specifica. Attraverso i racconti degli educatori ascolteremo favole e storie uniche che ci condurranno verso mondi lontani e diversi, educando alla bellezza e alle possibilità della diversità dentro e fuori di noi.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8" y="979502"/>
            <a:ext cx="1389110" cy="1453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0CF1A8A-433C-FF90-5E55-910AD61DD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472" y="969432"/>
            <a:ext cx="1591359" cy="147365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055D922-CD56-0686-54B1-3C974C0B5ED5}"/>
              </a:ext>
            </a:extLst>
          </p:cNvPr>
          <p:cNvSpPr/>
          <p:nvPr/>
        </p:nvSpPr>
        <p:spPr>
          <a:xfrm>
            <a:off x="4260861" y="799840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9F79BD2-6DD8-DF14-4296-FAEA92E26A70}"/>
              </a:ext>
            </a:extLst>
          </p:cNvPr>
          <p:cNvSpPr/>
          <p:nvPr/>
        </p:nvSpPr>
        <p:spPr>
          <a:xfrm>
            <a:off x="6232576" y="799839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1BB0C0E-1857-C19D-9E47-9D42ACB15382}"/>
              </a:ext>
            </a:extLst>
          </p:cNvPr>
          <p:cNvSpPr/>
          <p:nvPr/>
        </p:nvSpPr>
        <p:spPr>
          <a:xfrm>
            <a:off x="8198189" y="799838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0A29485-3C9F-DFE1-3E08-446D15B42547}"/>
              </a:ext>
            </a:extLst>
          </p:cNvPr>
          <p:cNvSpPr/>
          <p:nvPr/>
        </p:nvSpPr>
        <p:spPr>
          <a:xfrm>
            <a:off x="10169904" y="799473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F44876-6EE8-1378-4D57-ABAEB9136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247" y="873880"/>
            <a:ext cx="861138" cy="166707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8CA4BEB-DFF5-322A-04C4-A285507D1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470" y="1103467"/>
            <a:ext cx="1612609" cy="12079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91B49F1-C368-9FF7-4189-F54643543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755" y="937701"/>
            <a:ext cx="1587368" cy="153711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87DD4C67-1639-1E5C-C27D-6EBB1E3716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0183" y="1166649"/>
            <a:ext cx="1694221" cy="1079219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A62F4F85-C578-1FF7-1FDA-FC25C7B39917}"/>
              </a:ext>
            </a:extLst>
          </p:cNvPr>
          <p:cNvSpPr/>
          <p:nvPr/>
        </p:nvSpPr>
        <p:spPr>
          <a:xfrm>
            <a:off x="351013" y="3603703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8778308C-0E61-15EC-2E79-4CC195558A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287" y="3670883"/>
            <a:ext cx="917951" cy="1655212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75025FB8-60B4-9161-2C4D-7C9657CD6B53}"/>
              </a:ext>
            </a:extLst>
          </p:cNvPr>
          <p:cNvSpPr/>
          <p:nvPr/>
        </p:nvSpPr>
        <p:spPr>
          <a:xfrm>
            <a:off x="2317902" y="3603703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F7E190BB-601C-F166-9360-A871294C4948}"/>
              </a:ext>
            </a:extLst>
          </p:cNvPr>
          <p:cNvSpPr/>
          <p:nvPr/>
        </p:nvSpPr>
        <p:spPr>
          <a:xfrm>
            <a:off x="4284791" y="3605823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67D373CC-1447-7F22-202B-2C7A1D9158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5500" y="4015837"/>
            <a:ext cx="1714500" cy="964405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87F38E73-7B78-C3ED-0F57-0AAE24C825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0614" y="3732572"/>
            <a:ext cx="1622853" cy="1530934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DB477BB3-52C7-B908-B08D-ADDEED4FE6EE}"/>
              </a:ext>
            </a:extLst>
          </p:cNvPr>
          <p:cNvSpPr/>
          <p:nvPr/>
        </p:nvSpPr>
        <p:spPr>
          <a:xfrm>
            <a:off x="6251680" y="3601042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48FBE3C1-F2D4-B36C-B3CC-32CC0EECAC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3906" y="3790041"/>
            <a:ext cx="1622853" cy="14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4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6">
            <a:extLst>
              <a:ext uri="{FF2B5EF4-FFF2-40B4-BE49-F238E27FC236}">
                <a16:creationId xmlns:a16="http://schemas.microsoft.com/office/drawing/2014/main" id="{64E7FF47-8CEA-53A0-ED46-660C381C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19408"/>
            <a:ext cx="10671048" cy="768096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LE NOSTRE ATTIVITA’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15C7F0-3A6F-7CC0-FA70-EEE9FBF7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35A427B-2F60-F18E-58A9-BD353E686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6878" y="2793028"/>
            <a:ext cx="3328416" cy="3795157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330C165-0A93-517D-F77B-088EE9B1A7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9130" y="3777640"/>
            <a:ext cx="2770632" cy="2367371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ARTE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TEATRO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MUSICA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RICICLO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SCIENZE 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HAPPY ENGLISH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MOTORIA-SPORTIVA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PSICOMOTRICITÀ 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A8A85F71-C458-7EEB-65FF-5E5126B613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46706" y="2732643"/>
            <a:ext cx="3328416" cy="3767755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17A90561-EC81-BCB3-9052-4A75EA47F4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25597" y="3948872"/>
            <a:ext cx="2770632" cy="2024908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SFIDE A SQUADRE</a:t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COMPETIZIONI E GARE</a:t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GRANDI GIOCHI</a:t>
            </a:r>
          </a:p>
          <a:p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WATER GAMES</a:t>
            </a:r>
          </a:p>
          <a:p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F54AB2D-784F-C53D-16B3-A93DE861A0DE}"/>
              </a:ext>
            </a:extLst>
          </p:cNvPr>
          <p:cNvSpPr/>
          <p:nvPr/>
        </p:nvSpPr>
        <p:spPr>
          <a:xfrm>
            <a:off x="1810930" y="1749712"/>
            <a:ext cx="2940313" cy="172528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LE BOTTEGHE</a:t>
            </a: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0F47F46E-4AE4-841B-A4F1-3F1E055A18FD}"/>
              </a:ext>
            </a:extLst>
          </p:cNvPr>
          <p:cNvSpPr txBox="1">
            <a:spLocks/>
          </p:cNvSpPr>
          <p:nvPr/>
        </p:nvSpPr>
        <p:spPr>
          <a:xfrm>
            <a:off x="7741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2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2B895178-CF6C-339D-8337-B6CFB7E307EA}"/>
              </a:ext>
            </a:extLst>
          </p:cNvPr>
          <p:cNvSpPr/>
          <p:nvPr/>
        </p:nvSpPr>
        <p:spPr>
          <a:xfrm>
            <a:off x="7440757" y="1703717"/>
            <a:ext cx="2940313" cy="172528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ANIMATION TIME</a:t>
            </a:r>
          </a:p>
        </p:txBody>
      </p:sp>
    </p:spTree>
    <p:extLst>
      <p:ext uri="{BB962C8B-B14F-4D97-AF65-F5344CB8AC3E}">
        <p14:creationId xmlns:p14="http://schemas.microsoft.com/office/powerpoint/2010/main" val="246305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51798"/>
            <a:ext cx="10671048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DETTAGLI CHIAVE DEL CAMP</a:t>
            </a:r>
          </a:p>
        </p:txBody>
      </p:sp>
      <p:sp>
        <p:nvSpPr>
          <p:cNvPr id="374" name="Segnaposto numero diapositiva 373">
            <a:extLst>
              <a:ext uri="{FF2B5EF4-FFF2-40B4-BE49-F238E27FC236}">
                <a16:creationId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8</a:t>
            </a:fld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600" dirty="0"/>
              <a:t>DOVE</a:t>
            </a:r>
          </a:p>
        </p:txBody>
      </p:sp>
      <p:pic>
        <p:nvPicPr>
          <p:cNvPr id="292" name="Segnaposto immagine 291" descr="icona elenco di controllo">
            <a:extLst>
              <a:ext uri="{FF2B5EF4-FFF2-40B4-BE49-F238E27FC236}">
                <a16:creationId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/>
      </p:pic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Un luogo </a:t>
            </a:r>
            <a:br>
              <a:rPr lang="it-IT" sz="1400" dirty="0"/>
            </a:br>
            <a:r>
              <a:rPr lang="it-IT" sz="1400" dirty="0"/>
              <a:t>confortevole e sicuro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ORARI</a:t>
            </a:r>
          </a:p>
          <a:p>
            <a:pPr rtl="0"/>
            <a:endParaRPr lang="it-IT" sz="1600" dirty="0"/>
          </a:p>
        </p:txBody>
      </p:sp>
      <p:pic>
        <p:nvPicPr>
          <p:cNvPr id="290" name="Segnaposto immagine 289" descr="persona con icona altoparlante alto">
            <a:extLst>
              <a:ext uri="{FF2B5EF4-FFF2-40B4-BE49-F238E27FC236}">
                <a16:creationId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/>
          <a:srcRect t="113" b="113"/>
          <a:stretch/>
        </p:blipFill>
        <p:spPr/>
      </p:pic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L’ intera giornata con il team Airone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COSTI</a:t>
            </a:r>
          </a:p>
          <a:p>
            <a:pPr rtl="0"/>
            <a:endParaRPr lang="it-IT" sz="1600" dirty="0"/>
          </a:p>
        </p:txBody>
      </p:sp>
      <p:pic>
        <p:nvPicPr>
          <p:cNvPr id="288" name="Segnaposto immagine 287" descr="icona del progetto">
            <a:extLst>
              <a:ext uri="{FF2B5EF4-FFF2-40B4-BE49-F238E27FC236}">
                <a16:creationId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5"/>
          <a:srcRect t="431" b="431"/>
          <a:stretch/>
        </p:blipFill>
        <p:spPr/>
      </p:pic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/>
            <a:r>
              <a:rPr lang="it-IT" sz="1400" dirty="0"/>
              <a:t>Chiari e accessibili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ISCRIZIONI</a:t>
            </a:r>
          </a:p>
          <a:p>
            <a:pPr rtl="0"/>
            <a:endParaRPr lang="it-IT" sz="1600" dirty="0"/>
          </a:p>
        </p:txBody>
      </p:sp>
      <p:pic>
        <p:nvPicPr>
          <p:cNvPr id="270" name="Segnaposto immagine 269" descr="icona target">
            <a:extLst>
              <a:ext uri="{FF2B5EF4-FFF2-40B4-BE49-F238E27FC236}">
                <a16:creationId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6"/>
          <a:srcRect t="113" b="113"/>
          <a:stretch/>
        </p:blipFill>
        <p:spPr/>
      </p:pic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Comodamente da casa con un click</a:t>
            </a:r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CONTATTI</a:t>
            </a:r>
          </a:p>
          <a:p>
            <a:pPr rtl="0"/>
            <a:endParaRPr lang="it-IT" sz="1600" dirty="0"/>
          </a:p>
        </p:txBody>
      </p:sp>
      <p:pic>
        <p:nvPicPr>
          <p:cNvPr id="268" name="Segnaposto immagine 267" descr="icona di razzo">
            <a:extLst>
              <a:ext uri="{FF2B5EF4-FFF2-40B4-BE49-F238E27FC236}">
                <a16:creationId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7"/>
          <a:srcRect t="543" b="543"/>
          <a:stretch/>
        </p:blipFill>
        <p:spPr/>
      </p:pic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45996" y="3888404"/>
            <a:ext cx="1814946" cy="1371600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A disposizione per qualunque necessità</a:t>
            </a: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02B04978-92E5-6075-594C-2A2BC4F77345}"/>
              </a:ext>
            </a:extLst>
          </p:cNvPr>
          <p:cNvSpPr txBox="1">
            <a:spLocks/>
          </p:cNvSpPr>
          <p:nvPr/>
        </p:nvSpPr>
        <p:spPr>
          <a:xfrm>
            <a:off x="9547629" y="453231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0" y="516344"/>
            <a:ext cx="8165592" cy="76775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DOVE  </a:t>
            </a:r>
            <a:r>
              <a:rPr lang="it-IT" sz="4000" dirty="0"/>
              <a:t/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7640" y="4813584"/>
            <a:ext cx="6967728" cy="495449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SCUOLA SECONDARIA DI I° GRADO 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8724" y="5328768"/>
            <a:ext cx="4542197" cy="449584"/>
          </a:xfrm>
        </p:spPr>
        <p:txBody>
          <a:bodyPr rtlCol="0"/>
          <a:lstStyle>
            <a:defPPr>
              <a:defRPr lang="it-IT"/>
            </a:defPPr>
          </a:lstStyle>
          <a:p>
            <a:pPr marL="0" indent="0" rtl="0">
              <a:buNone/>
            </a:pPr>
            <a:r>
              <a:rPr lang="it-IT" sz="2000" dirty="0">
                <a:solidFill>
                  <a:schemeClr val="accent2"/>
                </a:solidFill>
              </a:rPr>
              <a:t>Sito in via al Cornicione – Gaggiano</a:t>
            </a: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B4984AC9-4785-BBDD-9DE5-89B0FF07B463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3806B38-1AEA-0AF6-7977-08A16A1E92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5474" y="1585470"/>
            <a:ext cx="1825147" cy="26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68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5_TF78438558_Win32" id="{2FF293E6-F903-4A44-B7DE-D79C907B4FD3}" vid="{644B2A06-8A3A-4367-858F-BF7CA4791EAF}"/>
    </a:ext>
  </a:extLst>
</a:theme>
</file>

<file path=ppt/theme/theme2.xml><?xml version="1.0" encoding="utf-8"?>
<a:theme xmlns:a="http://schemas.openxmlformats.org/drawingml/2006/main" name="1_Tema di Offic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5_TF78438558_Win32" id="{2FF293E6-F903-4A44-B7DE-D79C907B4FD3}" vid="{644B2A06-8A3A-4367-858F-BF7CA4791EAF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{24B531C1-D278-49F8-B01A-B1552A083877}tf78438558_win32</Template>
  <TotalTime>775</TotalTime>
  <Words>687</Words>
  <Application>Microsoft Office PowerPoint</Application>
  <PresentationFormat>Widescreen</PresentationFormat>
  <Paragraphs>161</Paragraphs>
  <Slides>14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32" baseType="lpstr">
      <vt:lpstr>Aptos</vt:lpstr>
      <vt:lpstr>Arial</vt:lpstr>
      <vt:lpstr>Arial Black</vt:lpstr>
      <vt:lpstr>Arial Regular</vt:lpstr>
      <vt:lpstr>Arial Rounded MT Bold</vt:lpstr>
      <vt:lpstr>Bahnschrift SemiBold Condensed</vt:lpstr>
      <vt:lpstr>Bodoni MT Black</vt:lpstr>
      <vt:lpstr>Calibri</vt:lpstr>
      <vt:lpstr>DejaVu Sans</vt:lpstr>
      <vt:lpstr>Dubai</vt:lpstr>
      <vt:lpstr>Dubai Light</vt:lpstr>
      <vt:lpstr>Founders Grotesk Bold</vt:lpstr>
      <vt:lpstr>Founders Grotesk Regular</vt:lpstr>
      <vt:lpstr>Sabon Next LT</vt:lpstr>
      <vt:lpstr>Sabon Next LT (Corpo)</vt:lpstr>
      <vt:lpstr>Times New Roman</vt:lpstr>
      <vt:lpstr>Tema di Office</vt:lpstr>
      <vt:lpstr>1_Tema di Office</vt:lpstr>
      <vt:lpstr>CENTRO ESTIVO GAGGIANO PRIMARIA 2024</vt:lpstr>
      <vt:lpstr>Presentazione standard di PowerPoint</vt:lpstr>
      <vt:lpstr>FINALITA’</vt:lpstr>
      <vt:lpstr>OBIETTIVI del camp PRIMARIA</vt:lpstr>
      <vt:lpstr>Tematica EDUCATIVA </vt:lpstr>
      <vt:lpstr>Le settimane di crd PRIMARIA</vt:lpstr>
      <vt:lpstr>LE NOSTRE ATTIVITA’</vt:lpstr>
      <vt:lpstr>DETTAGLI CHIAVE DEL CAMP</vt:lpstr>
      <vt:lpstr>DOVE   </vt:lpstr>
      <vt:lpstr>Orari </vt:lpstr>
      <vt:lpstr>COSTI </vt:lpstr>
      <vt:lpstr>ISCRIZIONI </vt:lpstr>
      <vt:lpstr>COSA METTERE NELLO ZAINETTO?</vt:lpstr>
      <vt:lpstr>contatti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e..state ciserano</dc:title>
  <dc:creator>Pc 5</dc:creator>
  <cp:lastModifiedBy>bollino annalisa</cp:lastModifiedBy>
  <cp:revision>19</cp:revision>
  <dcterms:created xsi:type="dcterms:W3CDTF">2024-03-04T11:17:30Z</dcterms:created>
  <dcterms:modified xsi:type="dcterms:W3CDTF">2024-05-14T11:48:31Z</dcterms:modified>
</cp:coreProperties>
</file>